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603" r:id="rId3"/>
    <p:sldId id="623" r:id="rId4"/>
    <p:sldId id="638" r:id="rId5"/>
    <p:sldId id="687" r:id="rId6"/>
    <p:sldId id="639" r:id="rId7"/>
    <p:sldId id="640" r:id="rId8"/>
    <p:sldId id="730" r:id="rId9"/>
    <p:sldId id="729" r:id="rId10"/>
    <p:sldId id="643" r:id="rId11"/>
    <p:sldId id="645" r:id="rId12"/>
    <p:sldId id="728" r:id="rId13"/>
    <p:sldId id="721" r:id="rId14"/>
    <p:sldId id="652" r:id="rId15"/>
    <p:sldId id="731" r:id="rId16"/>
    <p:sldId id="732" r:id="rId17"/>
    <p:sldId id="647" r:id="rId18"/>
    <p:sldId id="615" r:id="rId19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618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100" y="-96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565" cy="493868"/>
          </a:xfrm>
          <a:prstGeom prst="rect">
            <a:avLst/>
          </a:prstGeom>
        </p:spPr>
        <p:txBody>
          <a:bodyPr vert="horz" lIns="90763" tIns="45383" rIns="90763" bIns="453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7" y="0"/>
            <a:ext cx="2919565" cy="493868"/>
          </a:xfrm>
          <a:prstGeom prst="rect">
            <a:avLst/>
          </a:prstGeom>
        </p:spPr>
        <p:txBody>
          <a:bodyPr vert="horz" lIns="90763" tIns="45383" rIns="90763" bIns="45383" rtlCol="0"/>
          <a:lstStyle>
            <a:lvl1pPr algn="r">
              <a:defRPr sz="1200"/>
            </a:lvl1pPr>
          </a:lstStyle>
          <a:p>
            <a:fld id="{4224FB14-23B6-45D1-895B-E25556E6D9C8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0871"/>
            <a:ext cx="2919565" cy="493867"/>
          </a:xfrm>
          <a:prstGeom prst="rect">
            <a:avLst/>
          </a:prstGeom>
        </p:spPr>
        <p:txBody>
          <a:bodyPr vert="horz" lIns="90763" tIns="45383" rIns="90763" bIns="453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7" y="9370871"/>
            <a:ext cx="2919565" cy="493867"/>
          </a:xfrm>
          <a:prstGeom prst="rect">
            <a:avLst/>
          </a:prstGeom>
        </p:spPr>
        <p:txBody>
          <a:bodyPr vert="horz" lIns="90763" tIns="45383" rIns="90763" bIns="45383" rtlCol="0" anchor="b"/>
          <a:lstStyle>
            <a:lvl1pPr algn="r">
              <a:defRPr sz="1200"/>
            </a:lvl1pPr>
          </a:lstStyle>
          <a:p>
            <a:fld id="{29B9087C-9339-40BD-8966-45D61986F7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3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8830" cy="493316"/>
          </a:xfrm>
          <a:prstGeom prst="rect">
            <a:avLst/>
          </a:prstGeom>
        </p:spPr>
        <p:txBody>
          <a:bodyPr vert="horz" lIns="90763" tIns="45383" rIns="90763" bIns="453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1"/>
            <a:ext cx="2918830" cy="493316"/>
          </a:xfrm>
          <a:prstGeom prst="rect">
            <a:avLst/>
          </a:prstGeom>
        </p:spPr>
        <p:txBody>
          <a:bodyPr vert="horz" lIns="90763" tIns="45383" rIns="90763" bIns="45383" rtlCol="0"/>
          <a:lstStyle>
            <a:lvl1pPr algn="r">
              <a:defRPr sz="1200"/>
            </a:lvl1pPr>
          </a:lstStyle>
          <a:p>
            <a:fld id="{6F368AEB-44A5-49CB-A5AB-0B85E837A514}" type="datetimeFigureOut">
              <a:rPr lang="ko-KR" altLang="en-US" smtClean="0"/>
              <a:pPr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3" rIns="90763" bIns="4538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502"/>
            <a:ext cx="5388610" cy="4439841"/>
          </a:xfrm>
          <a:prstGeom prst="rect">
            <a:avLst/>
          </a:prstGeom>
        </p:spPr>
        <p:txBody>
          <a:bodyPr vert="horz" lIns="90763" tIns="45383" rIns="90763" bIns="4538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3316"/>
          </a:xfrm>
          <a:prstGeom prst="rect">
            <a:avLst/>
          </a:prstGeom>
        </p:spPr>
        <p:txBody>
          <a:bodyPr vert="horz" lIns="90763" tIns="45383" rIns="90763" bIns="453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3316"/>
          </a:xfrm>
          <a:prstGeom prst="rect">
            <a:avLst/>
          </a:prstGeom>
        </p:spPr>
        <p:txBody>
          <a:bodyPr vert="horz" lIns="90763" tIns="45383" rIns="90763" bIns="45383" rtlCol="0" anchor="b"/>
          <a:lstStyle>
            <a:lvl1pPr algn="r">
              <a:defRPr sz="1200"/>
            </a:lvl1pPr>
          </a:lstStyle>
          <a:p>
            <a:fld id="{FCA591FE-64FC-4E99-BC40-146B9660F1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3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6463" y="741363"/>
            <a:ext cx="4930775" cy="3698875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5</a:t>
            </a:r>
            <a:r>
              <a:rPr lang="ko-KR" altLang="en-US" dirty="0"/>
              <a:t>쪽 수정 요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249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268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29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5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16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9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2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3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7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04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61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6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591FE-64FC-4E99-BC40-146B9660F1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2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대검찰청 표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9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0608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2331" y="574675"/>
            <a:ext cx="2057400" cy="55514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4675"/>
            <a:ext cx="6034454" cy="55514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90350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1" y="574675"/>
            <a:ext cx="8232531" cy="5551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3892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>
          <a:xfrm>
            <a:off x="0" y="0"/>
            <a:ext cx="9144000" cy="6858000"/>
          </a:xfrm>
          <a:solidFill>
            <a:schemeClr val="bg1"/>
          </a:solidFill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latinLnBrk="0">
              <a:defRPr/>
            </a:pPr>
            <a:endParaRPr kumimoji="0" lang="en-US" altLang="ko-KR">
              <a:latin typeface="Arial" charset="0"/>
              <a:ea typeface="굴림" charset="-127"/>
            </a:endParaRPr>
          </a:p>
        </p:txBody>
      </p:sp>
      <p:sp>
        <p:nvSpPr>
          <p:cNvPr id="5" name="자유형 4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latinLnBrk="0">
              <a:defRPr/>
            </a:pPr>
            <a:endParaRPr kumimoji="0" lang="en-US" altLang="ko-KR">
              <a:latin typeface="Arial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  <a:prstGeom prst="rect">
            <a:avLst/>
          </a:prstGeo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AFD141B-6EA6-49EC-BDE5-D42CF5041640}" type="datetime1">
              <a:rPr lang="en-US" altLang="ko-KR"/>
              <a:pPr>
                <a:defRPr/>
              </a:pPr>
              <a:t>10/12/2022</a:t>
            </a:fld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FB9277E-51AA-4E11-8270-03A1043C87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751BA54-64F1-41F0-9881-63278DCB6828}" type="datetime1">
              <a:rPr lang="en-US" altLang="ko-KR"/>
              <a:pPr>
                <a:defRPr/>
              </a:pPr>
              <a:t>10/12/2022</a:t>
            </a:fld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EECDCE1-73AA-416C-9EE5-E7ACD03185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  <a:prstGeom prst="rect">
            <a:avLst/>
          </a:prstGeom>
        </p:spPr>
        <p:txBody>
          <a:bodyPr anchor="ctr"/>
          <a:lstStyle>
            <a:lvl1pPr algn="l">
              <a:defRPr sz="4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슬라이드 번호 개체 틀 7"/>
          <p:cNvSpPr>
            <a:spLocks noGrp="1"/>
          </p:cNvSpPr>
          <p:nvPr>
            <p:ph type="sldNum" sz="quarter" idx="11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481A26EB-7C7E-4D26-9E65-5943EE5765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바닥글 개체 틀 8"/>
          <p:cNvSpPr>
            <a:spLocks noGrp="1"/>
          </p:cNvSpPr>
          <p:nvPr>
            <p:ph type="ftr" sz="quarter" idx="12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E00C093-300A-4E25-835D-6ACFD46080E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  <a:prstGeom prst="rect">
            <a:avLst/>
          </a:prstGeo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BFC4F37-4230-4621-9B9B-4A698B1E7E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56521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gradFill flip="none" rotWithShape="1">
          <a:gsLst>
            <a:gs pos="0">
              <a:schemeClr val="tx1"/>
            </a:gs>
            <a:gs pos="65000">
              <a:schemeClr val="tx1"/>
            </a:gs>
            <a:gs pos="100000">
              <a:srgbClr val="5A77A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29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9024B474-5E02-41DA-968D-CA965152BA86}" type="datetime1">
              <a:rPr lang="en-US" altLang="ko-KR"/>
              <a:pPr>
                <a:defRPr/>
              </a:pPr>
              <a:t>10/12/2022</a:t>
            </a:fld>
            <a:endParaRPr lang="en-US" altLang="ko-KR"/>
          </a:p>
        </p:txBody>
      </p:sp>
      <p:sp>
        <p:nvSpPr>
          <p:cNvPr id="5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B8C8EFA8-ACF8-469C-B6AF-614E494A7A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  <a:prstGeom prst="rect">
            <a:avLst/>
          </a:prstGeo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78B9520-DC84-4BF5-957C-92E7FB98CC42}" type="datetime1">
              <a:rPr lang="en-US" altLang="ko-KR"/>
              <a:pPr>
                <a:defRPr/>
              </a:pPr>
              <a:t>10/12/2022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E09ED2A9-E158-41AC-81D0-C93F4431860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D6E64850-B2E3-48CA-A518-229A18647C4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9B9A98"/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43375" y="6383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2C4D7D32-3D47-4502-A9F1-507E4BD9C0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98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3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9940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1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1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5453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1232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3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5200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8352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477716" y="574675"/>
            <a:ext cx="821201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Headline:  (18pt.) Times bold, first initial cap</a:t>
            </a:r>
          </a:p>
        </p:txBody>
      </p:sp>
      <p:sp>
        <p:nvSpPr>
          <p:cNvPr id="1027" name="Rectangle 17"/>
          <p:cNvSpPr>
            <a:spLocks noChangeArrowheads="1"/>
          </p:cNvSpPr>
          <p:nvPr/>
        </p:nvSpPr>
        <p:spPr bwMode="auto">
          <a:xfrm>
            <a:off x="477716" y="1052514"/>
            <a:ext cx="8103577" cy="6667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D1D1ED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>
          <a:solidFill>
            <a:srgbClr val="0033CC"/>
          </a:solidFill>
          <a:latin typeface="HY견고딕" pitchFamily="18" charset="-127"/>
          <a:ea typeface="HY견고딕" pitchFamily="18" charset="-127"/>
        </a:defRPr>
      </a:lvl9pPr>
    </p:titleStyle>
    <p:bodyStyle>
      <a:lvl1pPr marL="180975" indent="-180975" algn="l" rtl="0" eaLnBrk="0" fontAlgn="base" latinLnBrk="1" hangingPunct="0">
        <a:spcBef>
          <a:spcPct val="20000"/>
        </a:spcBef>
        <a:spcAft>
          <a:spcPct val="0"/>
        </a:spcAft>
        <a:buClr>
          <a:srgbClr val="336699"/>
        </a:buClr>
        <a:buSzPct val="90000"/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261938" algn="l" rtl="0" eaLnBrk="0" fontAlgn="base" latinLnBrk="1" hangingPunct="0">
        <a:spcBef>
          <a:spcPct val="20000"/>
        </a:spcBef>
        <a:spcAft>
          <a:spcPct val="0"/>
        </a:spcAft>
        <a:buClr>
          <a:srgbClr val="336699"/>
        </a:buClr>
        <a:buSzPct val="90000"/>
        <a:buFont typeface="Wingdings" pitchFamily="2" charset="2"/>
        <a:buChar char="à"/>
        <a:defRPr kumimoji="1" sz="1400">
          <a:solidFill>
            <a:schemeClr val="tx1"/>
          </a:solidFill>
          <a:latin typeface="+mn-lt"/>
          <a:ea typeface="+mn-ea"/>
        </a:defRPr>
      </a:lvl2pPr>
      <a:lvl3pPr marL="1150938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 descr="마스터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텍스트 개체 틀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31800" y="107950"/>
            <a:ext cx="8280400" cy="900113"/>
          </a:xfrm>
          <a:prstGeom prst="rect">
            <a:avLst/>
          </a:prstGeom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 fontAlgn="auto">
              <a:spcAft>
                <a:spcPts val="0"/>
              </a:spcAft>
              <a:defRPr/>
            </a:pPr>
            <a:endParaRPr kumimoji="0" lang="ko-KR" altLang="en-US" sz="46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179512" y="692696"/>
            <a:ext cx="8795072" cy="72008"/>
          </a:xfrm>
          <a:prstGeom prst="rect">
            <a:avLst/>
          </a:prstGeom>
          <a:gradFill>
            <a:gsLst>
              <a:gs pos="0">
                <a:srgbClr val="000099"/>
              </a:gs>
              <a:gs pos="100000">
                <a:srgbClr val="D1D1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>
                <a:solidFill>
                  <a:schemeClr val="accent1"/>
                </a:solidFill>
              </a:ln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1" r:id="rId8"/>
    <p:sldLayoutId id="2147483669" r:id="rId9"/>
    <p:sldLayoutId id="2147483670" r:id="rId10"/>
    <p:sldLayoutId id="2147483671" r:id="rId11"/>
    <p:sldLayoutId id="2147483685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9pPr>
    </p:titleStyle>
    <p:bodyStyle>
      <a:lvl1pPr marL="419100" indent="-382588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latinLnBrk="1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hec.usace.army.mil/confluence/hmsdocs/hmsguides/applying-reach-routing-methods-within-hec-hms/applying-the-muskingum-routing-method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6877050" y="0"/>
            <a:ext cx="2266950" cy="6858000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0"/>
            <a:ext cx="8475663" cy="6858000"/>
          </a:xfrm>
          <a:prstGeom prst="rect">
            <a:avLst/>
          </a:prstGeom>
          <a:solidFill>
            <a:schemeClr val="bg1"/>
          </a:solidFill>
          <a:ln w="254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pic>
        <p:nvPicPr>
          <p:cNvPr id="2052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3"/>
          <p:cNvPicPr>
            <a:picLocks noChangeAspect="1" noChangeArrowheads="1"/>
          </p:cNvPicPr>
          <p:nvPr/>
        </p:nvPicPr>
        <p:blipFill>
          <a:blip r:embed="rId4" cstate="print"/>
          <a:srcRect t="30046"/>
          <a:stretch>
            <a:fillRect/>
          </a:stretch>
        </p:blipFill>
        <p:spPr bwMode="auto">
          <a:xfrm>
            <a:off x="0" y="2060575"/>
            <a:ext cx="9144000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5"/>
          <p:cNvPicPr>
            <a:picLocks noChangeAspect="1" noChangeArrowheads="1"/>
          </p:cNvPicPr>
          <p:nvPr/>
        </p:nvPicPr>
        <p:blipFill>
          <a:blip r:embed="rId5" cstate="print"/>
          <a:srcRect l="7066" t="32593" r="73541" b="48958"/>
          <a:stretch>
            <a:fillRect/>
          </a:stretch>
        </p:blipFill>
        <p:spPr bwMode="auto">
          <a:xfrm>
            <a:off x="611188" y="2133600"/>
            <a:ext cx="1773237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9"/>
          <p:cNvPicPr>
            <a:picLocks noChangeAspect="1" noChangeArrowheads="1"/>
          </p:cNvPicPr>
          <p:nvPr/>
        </p:nvPicPr>
        <p:blipFill>
          <a:blip r:embed="rId6" cstate="print"/>
          <a:srcRect l="83542" t="84723"/>
          <a:stretch>
            <a:fillRect/>
          </a:stretch>
        </p:blipFill>
        <p:spPr bwMode="auto">
          <a:xfrm>
            <a:off x="7639050" y="5810250"/>
            <a:ext cx="15049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9" descr="6"/>
          <p:cNvPicPr>
            <a:picLocks noChangeAspect="1" noChangeArrowheads="1"/>
          </p:cNvPicPr>
          <p:nvPr/>
        </p:nvPicPr>
        <p:blipFill>
          <a:blip r:embed="rId7" cstate="print"/>
          <a:srcRect l="78351" t="45810" b="31111"/>
          <a:stretch>
            <a:fillRect/>
          </a:stretch>
        </p:blipFill>
        <p:spPr bwMode="auto">
          <a:xfrm>
            <a:off x="7110413" y="112713"/>
            <a:ext cx="1979612" cy="158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부제목 2"/>
          <p:cNvSpPr>
            <a:spLocks/>
          </p:cNvSpPr>
          <p:nvPr/>
        </p:nvSpPr>
        <p:spPr bwMode="auto">
          <a:xfrm>
            <a:off x="3851920" y="3374702"/>
            <a:ext cx="4032225" cy="1482393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457200" indent="-457200" algn="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2022.  05</a:t>
            </a: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.</a:t>
            </a:r>
            <a:r>
              <a:rPr kumimoji="0"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20.</a:t>
            </a:r>
            <a:endParaRPr kumimoji="0" lang="en-US" altLang="ko-KR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  <a:p>
            <a:pPr marL="457200" indent="-457200" algn="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 startAt="2012"/>
              <a:defRPr/>
            </a:pPr>
            <a:endParaRPr kumimoji="0" lang="en-US" altLang="ko-KR" sz="1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  <a:p>
            <a:pPr algn="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K-water </a:t>
            </a:r>
            <a:r>
              <a:rPr lang="ko-KR" altLang="en-US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연구원</a:t>
            </a:r>
            <a:endParaRPr lang="en-US" altLang="ko-KR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  <a:p>
            <a:pPr algn="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AI </a:t>
            </a:r>
            <a:r>
              <a:rPr lang="ko-KR" altLang="en-US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연구센터</a:t>
            </a:r>
            <a:endParaRPr lang="en-US" altLang="ko-KR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  <a:p>
            <a:pPr algn="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kern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이호현</a:t>
            </a: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, </a:t>
            </a:r>
            <a:r>
              <a:rPr lang="ko-KR" altLang="en-US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이동훈</a:t>
            </a: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, </a:t>
            </a:r>
            <a:r>
              <a:rPr lang="ko-KR" altLang="en-US" sz="2000" kern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홍성택</a:t>
            </a:r>
            <a:r>
              <a:rPr lang="en-US" altLang="ko-KR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, </a:t>
            </a:r>
            <a:r>
              <a:rPr lang="ko-KR" altLang="en-US" sz="20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김성훈</a:t>
            </a:r>
            <a:endParaRPr kumimoji="0" lang="en-US" altLang="ko-KR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827584" y="1166887"/>
            <a:ext cx="7848872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0" i="0" u="none" strike="noStrike" kern="15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기반 </a:t>
            </a:r>
            <a:r>
              <a:rPr kumimoji="1" lang="ko-KR" altLang="en-US" sz="3200" kern="1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홍수 도달시간 및 수위예측 </a:t>
            </a:r>
            <a:r>
              <a:rPr kumimoji="1" lang="ko-KR" altLang="en-US" sz="3200" kern="15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시물레이터</a:t>
            </a:r>
            <a:r>
              <a:rPr kumimoji="1" lang="ko-KR" altLang="en-US" sz="3200" kern="1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개발</a:t>
            </a:r>
            <a:endParaRPr kumimoji="1" lang="en-US" altLang="ko-KR" sz="3200" b="0" i="0" u="none" strike="noStrike" kern="15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실시간예측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412776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알고리즘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초기수위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조위 등을 고려한 모델 개발 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66FF"/>
              </a:buClr>
            </a:pP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: 1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단계 예측오차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-&gt; 2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단계 보정 수위예측</a:t>
            </a:r>
            <a:endParaRPr lang="en-US" altLang="ko-KR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비룡수위예측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 2020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월 자료 기준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평균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10cm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오차까지 예측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62FB1F-8EEC-4DBA-A249-43CAF317F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780928"/>
            <a:ext cx="5819775" cy="354495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9B2BC6-E0EB-463A-A945-93D9309F2EE3}"/>
              </a:ext>
            </a:extLst>
          </p:cNvPr>
          <p:cNvSpPr/>
          <p:nvPr/>
        </p:nvSpPr>
        <p:spPr>
          <a:xfrm>
            <a:off x="509021" y="6325882"/>
            <a:ext cx="8316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Input : </a:t>
            </a:r>
            <a:r>
              <a:rPr lang="ko-KR" altLang="en-US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(t), </a:t>
            </a:r>
            <a:r>
              <a:rPr lang="ko-KR" altLang="en-US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비룡대교수위</a:t>
            </a:r>
            <a:r>
              <a:rPr lang="en-US" altLang="ko-KR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(t), output : </a:t>
            </a:r>
            <a:r>
              <a:rPr lang="ko-KR" altLang="en-US" dirty="0" err="1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비룡대교</a:t>
            </a:r>
            <a:r>
              <a:rPr lang="en-US" altLang="ko-KR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(t+70) </a:t>
            </a:r>
            <a:r>
              <a:rPr lang="ko-KR" altLang="en-US" dirty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최대</a:t>
            </a:r>
            <a:endParaRPr lang="en-US" altLang="ko-KR" dirty="0">
              <a:solidFill>
                <a:srgbClr val="0070C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5BDFDD21-53C6-4711-A602-8037573300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8202" y="885872"/>
            <a:ext cx="2917653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6DA177D-7D3C-4904-8FA8-D3C053931510}"/>
              </a:ext>
            </a:extLst>
          </p:cNvPr>
          <p:cNvSpPr>
            <a:spLocks/>
          </p:cNvSpPr>
          <p:nvPr/>
        </p:nvSpPr>
        <p:spPr bwMode="auto">
          <a:xfrm>
            <a:off x="251520" y="982990"/>
            <a:ext cx="3312368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단 기 예 측 </a:t>
            </a:r>
            <a:r>
              <a:rPr lang="en-US" altLang="ko-KR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(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결과</a:t>
            </a:r>
            <a:r>
              <a:rPr lang="en-US" altLang="ko-KR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)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9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조 위 영 향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BB00EA-2765-4F49-927F-B78E28D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41357"/>
            <a:ext cx="7776864" cy="3855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88243-6F1A-47F3-A4FC-E3E0201C912A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조위고려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19AE39-09DE-49A7-9F86-7451FF408D06}"/>
              </a:ext>
            </a:extLst>
          </p:cNvPr>
          <p:cNvSpPr/>
          <p:nvPr/>
        </p:nvSpPr>
        <p:spPr>
          <a:xfrm>
            <a:off x="475219" y="1412776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4"/>
              </a:buBlip>
            </a:pPr>
            <a:r>
              <a:rPr lang="ko-KR" altLang="en-US" dirty="0"/>
              <a:t> 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통일대교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EL. 0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근처로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상류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방류량과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하류 조위 충돌발생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4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조위추정방안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1)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강화대교 수위 통한 추정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2</a:t>
            </a:r>
            <a:r>
              <a:rPr lang="en-US" altLang="ko-KR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통일대교 과거수위 활용 추정</a:t>
            </a:r>
            <a:endParaRPr lang="en-US" altLang="ko-KR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4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수위에 따른 조위 영향 고려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저수위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大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고수위 小</a:t>
            </a:r>
          </a:p>
        </p:txBody>
      </p:sp>
    </p:spTree>
    <p:extLst>
      <p:ext uri="{BB962C8B-B14F-4D97-AF65-F5344CB8AC3E}">
        <p14:creationId xmlns:p14="http://schemas.microsoft.com/office/powerpoint/2010/main" val="312017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1" y="885872"/>
            <a:ext cx="3997774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4464496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통일대교 조위 고려 결과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9D9E18-3228-42B0-AE34-A869245BB81A}"/>
              </a:ext>
            </a:extLst>
          </p:cNvPr>
          <p:cNvSpPr txBox="1"/>
          <p:nvPr/>
        </p:nvSpPr>
        <p:spPr>
          <a:xfrm>
            <a:off x="623222" y="3389069"/>
            <a:ext cx="8113242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1073A1-89EA-46EA-BA96-90898E5630F1}"/>
              </a:ext>
            </a:extLst>
          </p:cNvPr>
          <p:cNvSpPr/>
          <p:nvPr/>
        </p:nvSpPr>
        <p:spPr>
          <a:xfrm>
            <a:off x="415313" y="1521641"/>
            <a:ext cx="8334120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통일대교 이전조위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vs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하류 강화대교 조위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=&gt;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이전조위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기본 수위예측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비룡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=&gt;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통일대교 예측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조위특성 반영 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수위별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선형 특성 고려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D1854-2168-446D-9A2D-E4EE9F91431A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조위고려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601E2-AB50-4A2C-9DE9-8EF7C12C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" y="2769194"/>
            <a:ext cx="8582025" cy="382815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B27860-8F52-48A1-A51B-D318361F7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7833008" descr="EMB000049403906">
            <a:extLst>
              <a:ext uri="{FF2B5EF4-FFF2-40B4-BE49-F238E27FC236}">
                <a16:creationId xmlns:a16="http://schemas.microsoft.com/office/drawing/2014/main" id="{7ECA9FA3-6B91-46B7-8192-5C080F6F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-33114"/>
            <a:ext cx="2771800" cy="176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22">
            <a:extLst>
              <a:ext uri="{FF2B5EF4-FFF2-40B4-BE49-F238E27FC236}">
                <a16:creationId xmlns:a16="http://schemas.microsoft.com/office/drawing/2014/main" id="{35080EC3-2BC0-4BE0-A8AC-A895BA21B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124744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알고리즘 비교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실시간예측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01B31-13BD-4ACB-9BC6-ADCDDC638C6C}"/>
              </a:ext>
            </a:extLst>
          </p:cNvPr>
          <p:cNvSpPr txBox="1"/>
          <p:nvPr/>
        </p:nvSpPr>
        <p:spPr>
          <a:xfrm>
            <a:off x="352592" y="1646933"/>
            <a:ext cx="462819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선형 및 비선형모델 통한 예측 결과 비교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10BC287-A003-45E6-9415-E34D99EEB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785816"/>
              </p:ext>
            </p:extLst>
          </p:nvPr>
        </p:nvGraphicFramePr>
        <p:xfrm>
          <a:off x="369320" y="2273794"/>
          <a:ext cx="8523160" cy="220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103">
                  <a:extLst>
                    <a:ext uri="{9D8B030D-6E8A-4147-A177-3AD203B41FA5}">
                      <a16:colId xmlns:a16="http://schemas.microsoft.com/office/drawing/2014/main" val="2280097095"/>
                    </a:ext>
                  </a:extLst>
                </a:gridCol>
                <a:gridCol w="1727109">
                  <a:extLst>
                    <a:ext uri="{9D8B030D-6E8A-4147-A177-3AD203B41FA5}">
                      <a16:colId xmlns:a16="http://schemas.microsoft.com/office/drawing/2014/main" val="1463455780"/>
                    </a:ext>
                  </a:extLst>
                </a:gridCol>
                <a:gridCol w="1805316">
                  <a:extLst>
                    <a:ext uri="{9D8B030D-6E8A-4147-A177-3AD203B41FA5}">
                      <a16:colId xmlns:a16="http://schemas.microsoft.com/office/drawing/2014/main" val="509637789"/>
                    </a:ext>
                  </a:extLst>
                </a:gridCol>
                <a:gridCol w="1805316">
                  <a:extLst>
                    <a:ext uri="{9D8B030D-6E8A-4147-A177-3AD203B41FA5}">
                      <a16:colId xmlns:a16="http://schemas.microsoft.com/office/drawing/2014/main" val="2368256863"/>
                    </a:ext>
                  </a:extLst>
                </a:gridCol>
                <a:gridCol w="1805316">
                  <a:extLst>
                    <a:ext uri="{9D8B030D-6E8A-4147-A177-3AD203B41FA5}">
                      <a16:colId xmlns:a16="http://schemas.microsoft.com/office/drawing/2014/main" val="3463064636"/>
                    </a:ext>
                  </a:extLst>
                </a:gridCol>
              </a:tblGrid>
              <a:tr h="597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체류시간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미고려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체류시간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초기수위 고려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오차 보정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92470"/>
                  </a:ext>
                </a:extLst>
              </a:tr>
              <a:tr h="806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선형모델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0.854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0.801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0.344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0.176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971958"/>
                  </a:ext>
                </a:extLst>
              </a:tr>
              <a:tr h="806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비선형모델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0.524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0.483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0.329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rgbClr val="00B0F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0.163</a:t>
                      </a:r>
                      <a:endParaRPr lang="ko-KR" altLang="en-US" sz="1600" kern="1200" dirty="0">
                        <a:solidFill>
                          <a:srgbClr val="00B0F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55877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F243633-E09B-4AB7-8BE0-2EA26B2B8C6C}"/>
              </a:ext>
            </a:extLst>
          </p:cNvPr>
          <p:cNvSpPr/>
          <p:nvPr/>
        </p:nvSpPr>
        <p:spPr>
          <a:xfrm>
            <a:off x="844317" y="5013176"/>
            <a:ext cx="442269" cy="1761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651B3-F6E4-4038-84BE-7A1DCCCB674E}"/>
              </a:ext>
            </a:extLst>
          </p:cNvPr>
          <p:cNvSpPr txBox="1"/>
          <p:nvPr/>
        </p:nvSpPr>
        <p:spPr>
          <a:xfrm>
            <a:off x="1406395" y="4806357"/>
            <a:ext cx="7032694" cy="168969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최종 오차보정 모형으로 비교해 보면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비선형모델이 선형모델 보다 </a:t>
            </a:r>
            <a:endParaRPr lang="en-US" altLang="ko-KR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조금 더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MAE(Mean Absolute Error)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가 개선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된 것으로 나타났음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비선형 모델을 적용 필요성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? 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6207800-16FE-4283-AD26-B972F132F1AA}"/>
              </a:ext>
            </a:extLst>
          </p:cNvPr>
          <p:cNvSpPr/>
          <p:nvPr/>
        </p:nvSpPr>
        <p:spPr>
          <a:xfrm>
            <a:off x="822220" y="6237312"/>
            <a:ext cx="442269" cy="17616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2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시뮬레이션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412776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입력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= [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현재수위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이전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+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미래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1~3),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강우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이전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+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미래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1~3)]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출력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= [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미래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1~3+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도달시간 수위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]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고려사항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: Sparse Data, GA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+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선형회귀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설명가능영역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5BDFDD21-53C6-4711-A602-8037573300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8202" y="885872"/>
            <a:ext cx="2917653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6DA177D-7D3C-4904-8FA8-D3C053931510}"/>
              </a:ext>
            </a:extLst>
          </p:cNvPr>
          <p:cNvSpPr>
            <a:spLocks/>
          </p:cNvSpPr>
          <p:nvPr/>
        </p:nvSpPr>
        <p:spPr bwMode="auto">
          <a:xfrm>
            <a:off x="251520" y="982990"/>
            <a:ext cx="3312368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시뮬레이션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A4328E-8AD5-452A-B863-F2765289D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696272"/>
              </p:ext>
            </p:extLst>
          </p:nvPr>
        </p:nvGraphicFramePr>
        <p:xfrm>
          <a:off x="971600" y="2889528"/>
          <a:ext cx="6840759" cy="1403568"/>
        </p:xfrm>
        <a:graphic>
          <a:graphicData uri="http://schemas.openxmlformats.org/drawingml/2006/table">
            <a:tbl>
              <a:tblPr/>
              <a:tblGrid>
                <a:gridCol w="2149671">
                  <a:extLst>
                    <a:ext uri="{9D8B030D-6E8A-4147-A177-3AD203B41FA5}">
                      <a16:colId xmlns:a16="http://schemas.microsoft.com/office/drawing/2014/main" val="2409466483"/>
                    </a:ext>
                  </a:extLst>
                </a:gridCol>
                <a:gridCol w="1563696">
                  <a:extLst>
                    <a:ext uri="{9D8B030D-6E8A-4147-A177-3AD203B41FA5}">
                      <a16:colId xmlns:a16="http://schemas.microsoft.com/office/drawing/2014/main" val="199331286"/>
                    </a:ext>
                  </a:extLst>
                </a:gridCol>
                <a:gridCol w="1563696">
                  <a:extLst>
                    <a:ext uri="{9D8B030D-6E8A-4147-A177-3AD203B41FA5}">
                      <a16:colId xmlns:a16="http://schemas.microsoft.com/office/drawing/2014/main" val="3466791078"/>
                    </a:ext>
                  </a:extLst>
                </a:gridCol>
                <a:gridCol w="1563696">
                  <a:extLst>
                    <a:ext uri="{9D8B030D-6E8A-4147-A177-3AD203B41FA5}">
                      <a16:colId xmlns:a16="http://schemas.microsoft.com/office/drawing/2014/main" val="3455806222"/>
                    </a:ext>
                  </a:extLst>
                </a:gridCol>
              </a:tblGrid>
              <a:tr h="467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알고리즘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선형회귀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SVM Best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NN Best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536207"/>
                  </a:ext>
                </a:extLst>
              </a:tr>
              <a:tr h="467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절대오차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학습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0.31m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0.17m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0.16m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907164"/>
                  </a:ext>
                </a:extLst>
              </a:tr>
              <a:tr h="4678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절대오차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평가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0.16m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0.34m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0.37m</a:t>
                      </a: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21164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88DB39-2F08-48B5-ADB0-5DE59E416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59532"/>
              </p:ext>
            </p:extLst>
          </p:nvPr>
        </p:nvGraphicFramePr>
        <p:xfrm>
          <a:off x="993317" y="4629888"/>
          <a:ext cx="6819042" cy="1535416"/>
        </p:xfrm>
        <a:graphic>
          <a:graphicData uri="http://schemas.openxmlformats.org/drawingml/2006/table">
            <a:tbl>
              <a:tblPr/>
              <a:tblGrid>
                <a:gridCol w="2138523">
                  <a:extLst>
                    <a:ext uri="{9D8B030D-6E8A-4147-A177-3AD203B41FA5}">
                      <a16:colId xmlns:a16="http://schemas.microsoft.com/office/drawing/2014/main" val="101959412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274142499"/>
                    </a:ext>
                  </a:extLst>
                </a:gridCol>
                <a:gridCol w="2520279">
                  <a:extLst>
                    <a:ext uri="{9D8B030D-6E8A-4147-A177-3AD203B41FA5}">
                      <a16:colId xmlns:a16="http://schemas.microsoft.com/office/drawing/2014/main" val="4155682862"/>
                    </a:ext>
                  </a:extLst>
                </a:gridCol>
              </a:tblGrid>
              <a:tr h="510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알고리즘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GA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단독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69010" marR="0" indent="-3683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   GA +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퍼지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950190"/>
                  </a:ext>
                </a:extLst>
              </a:tr>
              <a:tr h="512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절대오차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학습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0.233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0.237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56533"/>
                  </a:ext>
                </a:extLst>
              </a:tr>
              <a:tr h="512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절대오차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평가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0.147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401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85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시뮬레이션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5BDFDD21-53C6-4711-A602-8037573300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8202" y="885872"/>
            <a:ext cx="2917653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6DA177D-7D3C-4904-8FA8-D3C053931510}"/>
              </a:ext>
            </a:extLst>
          </p:cNvPr>
          <p:cNvSpPr>
            <a:spLocks/>
          </p:cNvSpPr>
          <p:nvPr/>
        </p:nvSpPr>
        <p:spPr bwMode="auto">
          <a:xfrm>
            <a:off x="251520" y="982990"/>
            <a:ext cx="3312368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시뮬레이션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EF70B-F267-4127-A30D-36E15415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48880"/>
            <a:ext cx="7920880" cy="42680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A11200-983F-4CCD-8849-16B516877098}"/>
              </a:ext>
            </a:extLst>
          </p:cNvPr>
          <p:cNvSpPr/>
          <p:nvPr/>
        </p:nvSpPr>
        <p:spPr>
          <a:xfrm>
            <a:off x="475219" y="1556792"/>
            <a:ext cx="8398301" cy="4431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4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분석결과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전반적으로 안정적으로 보이나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50cm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이상 오차 발생구간 있음</a:t>
            </a:r>
            <a:endParaRPr lang="ko-KR" altLang="en-US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A115773-EC1A-4045-9635-87E921B907B6}"/>
              </a:ext>
            </a:extLst>
          </p:cNvPr>
          <p:cNvSpPr/>
          <p:nvPr/>
        </p:nvSpPr>
        <p:spPr>
          <a:xfrm>
            <a:off x="6876256" y="2564904"/>
            <a:ext cx="1224136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AE3C22-3AD7-4991-9FB5-D148C19C194A}"/>
              </a:ext>
            </a:extLst>
          </p:cNvPr>
          <p:cNvSpPr/>
          <p:nvPr/>
        </p:nvSpPr>
        <p:spPr>
          <a:xfrm>
            <a:off x="6876256" y="4680410"/>
            <a:ext cx="1224136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28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프로그램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3.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프로그램 개발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412776"/>
            <a:ext cx="8398301" cy="8586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자동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시뮬레이션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과거모의 모드 구성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애로사항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자료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Update 20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분 지연으로 홍수 시 의사결정 지연 초래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544BBA-DFE9-41EF-85B5-66CC7D2F4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348880"/>
            <a:ext cx="7848872" cy="41549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39417F6-1F68-4524-A5D7-F3A3EDE7DB08}"/>
              </a:ext>
            </a:extLst>
          </p:cNvPr>
          <p:cNvSpPr/>
          <p:nvPr/>
        </p:nvSpPr>
        <p:spPr>
          <a:xfrm>
            <a:off x="2411760" y="4941168"/>
            <a:ext cx="6120680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3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4.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결   론</a:t>
            </a: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6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28"/>
          <p:cNvGrpSpPr/>
          <p:nvPr/>
        </p:nvGrpSpPr>
        <p:grpSpPr>
          <a:xfrm>
            <a:off x="251520" y="4225614"/>
            <a:ext cx="8710613" cy="2227722"/>
            <a:chOff x="254000" y="3579443"/>
            <a:chExt cx="8710613" cy="2227722"/>
          </a:xfrm>
        </p:grpSpPr>
        <p:sp>
          <p:nvSpPr>
            <p:cNvPr id="30" name="AutoShape 122"/>
            <p:cNvSpPr>
              <a:spLocks noChangeArrowheads="1"/>
            </p:cNvSpPr>
            <p:nvPr/>
          </p:nvSpPr>
          <p:spPr bwMode="auto">
            <a:xfrm>
              <a:off x="254000" y="3837409"/>
              <a:ext cx="8710613" cy="1969756"/>
            </a:xfrm>
            <a:prstGeom prst="roundRect">
              <a:avLst>
                <a:gd name="adj" fmla="val 4694"/>
              </a:avLst>
            </a:prstGeom>
            <a:solidFill>
              <a:srgbClr val="FFFFFF"/>
            </a:solidFill>
            <a:ln w="38100" algn="ctr">
              <a:solidFill>
                <a:srgbClr val="99CCFF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tIns="36000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endParaRPr lang="en-US" altLang="ko-KR" sz="1900" kern="0" dirty="0">
                <a:solidFill>
                  <a:sysClr val="windowText" lastClr="000000"/>
                </a:solidFill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ko-KR" altLang="en-US" sz="1900" kern="0" dirty="0">
                  <a:solidFill>
                    <a:sysClr val="windowText" lastClr="000000"/>
                  </a:solidFill>
                  <a:latin typeface="Arial" charset="0"/>
                </a:rPr>
                <a:t> </a:t>
              </a:r>
              <a:endParaRPr lang="en-US" altLang="ko-KR" sz="1900" kern="0" dirty="0">
                <a:solidFill>
                  <a:sysClr val="windowText" lastClr="000000"/>
                </a:solidFill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endPara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77699" y="4197449"/>
              <a:ext cx="8398301" cy="127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물리 모델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vs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데이터 모델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경제성</a:t>
              </a:r>
              <a:r>
                <a:rPr lang="en-US" altLang="ko-KR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신속성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정확성</a:t>
              </a:r>
              <a:endParaRPr lang="en-US" altLang="ko-KR" dirty="0"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수위예측 알고리즘 수준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선형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vs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비선형</a:t>
              </a:r>
              <a:endParaRPr lang="en-US" altLang="ko-KR" dirty="0"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시뮬레이션 알고리즘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lang="en-US" altLang="ko-KR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White Box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 vs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Black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Box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grpSp>
          <p:nvGrpSpPr>
            <p:cNvPr id="5" name="그룹 24"/>
            <p:cNvGrpSpPr/>
            <p:nvPr/>
          </p:nvGrpSpPr>
          <p:grpSpPr>
            <a:xfrm>
              <a:off x="294953" y="3579443"/>
              <a:ext cx="4709095" cy="574511"/>
              <a:chOff x="294953" y="940257"/>
              <a:chExt cx="4709095" cy="574511"/>
            </a:xfrm>
          </p:grpSpPr>
          <p:sp>
            <p:nvSpPr>
              <p:cNvPr id="33" name="AutoShape 11"/>
              <p:cNvSpPr>
                <a:spLocks noChangeArrowheads="1"/>
              </p:cNvSpPr>
              <p:nvPr/>
            </p:nvSpPr>
            <p:spPr bwMode="auto">
              <a:xfrm flipH="1">
                <a:off x="401634" y="940257"/>
                <a:ext cx="3228357" cy="574511"/>
              </a:xfrm>
              <a:prstGeom prst="roundRect">
                <a:avLst>
                  <a:gd name="adj" fmla="val 9130"/>
                </a:avLst>
              </a:prstGeom>
              <a:solidFill>
                <a:srgbClr val="BBE0E3">
                  <a:lumMod val="75000"/>
                </a:srgbClr>
              </a:solidFill>
              <a:ln w="28575" algn="ctr">
                <a:solidFill>
                  <a:srgbClr val="FFFFFF"/>
                </a:solidFill>
                <a:round/>
                <a:headEnd/>
                <a:tailEnd/>
              </a:ln>
              <a:effectLst>
                <a:prstShdw prst="shdw17" dist="35921" dir="2700000">
                  <a:srgbClr val="808080">
                    <a:alpha val="50000"/>
                  </a:srgbClr>
                </a:prst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" name="부제목 2"/>
              <p:cNvSpPr>
                <a:spLocks/>
              </p:cNvSpPr>
              <p:nvPr/>
            </p:nvSpPr>
            <p:spPr bwMode="auto">
              <a:xfrm>
                <a:off x="294953" y="1075475"/>
                <a:ext cx="4709095" cy="30963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  <a:scene3d>
                  <a:camera prst="orthographicFront"/>
                  <a:lightRig rig="glow" dir="t">
                    <a:rot lat="0" lon="0" rev="3600000"/>
                  </a:lightRig>
                </a:scene3d>
                <a:sp3d extrusionH="57150" contourW="38100" prstMaterial="softEdge">
                  <a:bevelT w="12700" h="88900"/>
                  <a:contourClr>
                    <a:srgbClr val="001746"/>
                  </a:contourClr>
                </a:sp3d>
              </a:bodyPr>
              <a:lstStyle/>
              <a:p>
                <a:pPr lvl="0" latinLnBrk="0">
                  <a:lnSpc>
                    <a:spcPct val="110000"/>
                  </a:lnSpc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    □ </a:t>
                </a:r>
                <a:r>
                  <a:rPr kumimoji="0" lang="en-US" altLang="ko-KR" sz="2000" b="0" i="0" u="none" strike="noStrike" kern="15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Y헤드라인M" pitchFamily="18" charset="-127"/>
                    <a:ea typeface="HY헤드라인M" pitchFamily="18" charset="-127"/>
                    <a:cs typeface="Arial" pitchFamily="34" charset="0"/>
                  </a:rPr>
                  <a:t> </a:t>
                </a:r>
                <a:r>
                  <a:rPr kumimoji="0" lang="ko-KR" altLang="en-US" sz="2000" b="0" i="0" u="none" strike="noStrike" kern="1500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Y헤드라인M" pitchFamily="18" charset="-127"/>
                    <a:ea typeface="HY헤드라인M" pitchFamily="18" charset="-127"/>
                    <a:cs typeface="Arial" pitchFamily="34" charset="0"/>
                  </a:rPr>
                  <a:t>제   언</a:t>
                </a:r>
                <a:endParaRPr kumimoji="0" lang="en-US" altLang="ko-KR" sz="2000" b="0" i="0" u="none" strike="noStrike" kern="15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Y헤드라인M" pitchFamily="18" charset="-127"/>
                  <a:ea typeface="HY헤드라인M" pitchFamily="18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21" name="그룹 21"/>
          <p:cNvGrpSpPr/>
          <p:nvPr/>
        </p:nvGrpSpPr>
        <p:grpSpPr>
          <a:xfrm>
            <a:off x="251520" y="1052739"/>
            <a:ext cx="9001000" cy="2561205"/>
            <a:chOff x="254000" y="3579443"/>
            <a:chExt cx="9001000" cy="1881040"/>
          </a:xfrm>
        </p:grpSpPr>
        <p:sp>
          <p:nvSpPr>
            <p:cNvPr id="22" name="AutoShape 122"/>
            <p:cNvSpPr>
              <a:spLocks noChangeArrowheads="1"/>
            </p:cNvSpPr>
            <p:nvPr/>
          </p:nvSpPr>
          <p:spPr bwMode="auto">
            <a:xfrm>
              <a:off x="254000" y="3837410"/>
              <a:ext cx="8710613" cy="1623073"/>
            </a:xfrm>
            <a:prstGeom prst="roundRect">
              <a:avLst>
                <a:gd name="adj" fmla="val 4694"/>
              </a:avLst>
            </a:prstGeom>
            <a:solidFill>
              <a:srgbClr val="FFFFFF"/>
            </a:solidFill>
            <a:ln w="38100" algn="ctr">
              <a:solidFill>
                <a:srgbClr val="99CCFF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>
                  <a:alpha val="50000"/>
                </a:srgbClr>
              </a:outerShdw>
            </a:effectLst>
          </p:spPr>
          <p:txBody>
            <a:bodyPr tIns="36000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endParaRPr lang="en-US" altLang="ko-KR" sz="1900" kern="0" dirty="0">
                <a:solidFill>
                  <a:sysClr val="windowText" lastClr="000000"/>
                </a:solidFill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r>
                <a:rPr lang="ko-KR" altLang="en-US" sz="1900" kern="0" dirty="0">
                  <a:solidFill>
                    <a:sysClr val="windowText" lastClr="000000"/>
                  </a:solidFill>
                  <a:latin typeface="Arial" charset="0"/>
                </a:rPr>
                <a:t> </a:t>
              </a:r>
              <a:endParaRPr lang="en-US" altLang="ko-KR" sz="1900" kern="0" dirty="0">
                <a:solidFill>
                  <a:sysClr val="windowText" lastClr="000000"/>
                </a:solidFill>
                <a:latin typeface="Arial" charset="0"/>
              </a:endParaRPr>
            </a:p>
            <a:p>
              <a:pPr lvl="0" latinLnBrk="0">
                <a:lnSpc>
                  <a:spcPct val="150000"/>
                </a:lnSpc>
                <a:defRPr/>
              </a:pPr>
              <a:endPara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7699" y="4103835"/>
              <a:ext cx="8777301" cy="124097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도달시간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유량 변화량 고려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=&gt;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교차상관관계 개념 이용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+ alpha</a:t>
              </a:r>
            </a:p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실시간 예측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현재시점기준 오차계산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=&gt;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미래수위 예측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+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오차 추가</a:t>
              </a:r>
              <a:endParaRPr lang="en-US" altLang="ko-KR" dirty="0"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 err="1">
                  <a:latin typeface="HY헤드라인M" pitchFamily="18" charset="-127"/>
                  <a:ea typeface="HY헤드라인M" pitchFamily="18" charset="-127"/>
                </a:rPr>
                <a:t>조위고려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lang="ko-KR" altLang="en-US" dirty="0" err="1">
                  <a:latin typeface="HY헤드라인M" pitchFamily="18" charset="-127"/>
                  <a:ea typeface="HY헤드라인M" pitchFamily="18" charset="-127"/>
                </a:rPr>
                <a:t>이전조위고려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=&gt; </a:t>
              </a:r>
              <a:r>
                <a:rPr lang="ko-KR" altLang="en-US" dirty="0" err="1">
                  <a:latin typeface="HY헤드라인M" pitchFamily="18" charset="-127"/>
                  <a:ea typeface="HY헤드라인M" pitchFamily="18" charset="-127"/>
                </a:rPr>
                <a:t>수위별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조위 가중치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=&gt;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기본예측 </a:t>
              </a:r>
              <a:r>
                <a:rPr lang="en-US" altLang="ko-KR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+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조위반영</a:t>
              </a:r>
              <a:endParaRPr lang="en-US" altLang="ko-KR" dirty="0">
                <a:solidFill>
                  <a:srgbClr val="6699FF"/>
                </a:solidFill>
              </a:endParaRPr>
            </a:p>
            <a:p>
              <a:pPr marL="180975" indent="-180975">
                <a:lnSpc>
                  <a:spcPct val="150000"/>
                </a:lnSpc>
                <a:buClr>
                  <a:srgbClr val="0066FF"/>
                </a:buClr>
                <a:buBlip>
                  <a:blip r:embed="rId3"/>
                </a:buBlip>
              </a:pP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시뮬레이션 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: Sparse Data =&gt; 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강우량</a:t>
              </a:r>
              <a:r>
                <a:rPr lang="en-US" altLang="ko-KR" dirty="0"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dirty="0" err="1">
                  <a:latin typeface="HY헤드라인M" pitchFamily="18" charset="-127"/>
                  <a:ea typeface="HY헤드라인M" pitchFamily="18" charset="-127"/>
                </a:rPr>
                <a:t>방류량에</a:t>
              </a:r>
              <a:r>
                <a:rPr lang="ko-KR" altLang="en-US" dirty="0">
                  <a:latin typeface="HY헤드라인M" pitchFamily="18" charset="-127"/>
                  <a:ea typeface="HY헤드라인M" pitchFamily="18" charset="-127"/>
                </a:rPr>
                <a:t> 대한 </a:t>
              </a:r>
              <a:r>
                <a:rPr lang="ko-KR" altLang="en-US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설명가능 알고리즘</a:t>
              </a:r>
              <a:r>
                <a:rPr lang="en-US" altLang="ko-KR" dirty="0">
                  <a:solidFill>
                    <a:srgbClr val="6699FF"/>
                  </a:solidFill>
                  <a:latin typeface="HY헤드라인M" pitchFamily="18" charset="-127"/>
                  <a:ea typeface="HY헤드라인M" pitchFamily="18" charset="-127"/>
                </a:rPr>
                <a:t>(LR+GA)</a:t>
              </a:r>
            </a:p>
          </p:txBody>
        </p:sp>
        <p:grpSp>
          <p:nvGrpSpPr>
            <p:cNvPr id="28" name="그룹 24"/>
            <p:cNvGrpSpPr/>
            <p:nvPr/>
          </p:nvGrpSpPr>
          <p:grpSpPr>
            <a:xfrm>
              <a:off x="296236" y="3579443"/>
              <a:ext cx="4709095" cy="429168"/>
              <a:chOff x="296236" y="940257"/>
              <a:chExt cx="4709095" cy="429168"/>
            </a:xfrm>
          </p:grpSpPr>
          <p:sp>
            <p:nvSpPr>
              <p:cNvPr id="29" name="AutoShape 11"/>
              <p:cNvSpPr>
                <a:spLocks noChangeArrowheads="1"/>
              </p:cNvSpPr>
              <p:nvPr/>
            </p:nvSpPr>
            <p:spPr bwMode="auto">
              <a:xfrm flipH="1">
                <a:off x="401635" y="940257"/>
                <a:ext cx="2976266" cy="429168"/>
              </a:xfrm>
              <a:prstGeom prst="roundRect">
                <a:avLst>
                  <a:gd name="adj" fmla="val 9130"/>
                </a:avLst>
              </a:prstGeom>
              <a:solidFill>
                <a:srgbClr val="BBE0E3">
                  <a:lumMod val="75000"/>
                </a:srgbClr>
              </a:solidFill>
              <a:ln w="28575" algn="ctr">
                <a:solidFill>
                  <a:srgbClr val="FFFFFF"/>
                </a:solidFill>
                <a:round/>
                <a:headEnd/>
                <a:tailEnd/>
              </a:ln>
              <a:effectLst>
                <a:prstShdw prst="shdw17" dist="35921" dir="2700000">
                  <a:srgbClr val="808080">
                    <a:alpha val="50000"/>
                  </a:srgbClr>
                </a:prst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2" name="부제목 2"/>
              <p:cNvSpPr>
                <a:spLocks/>
              </p:cNvSpPr>
              <p:nvPr/>
            </p:nvSpPr>
            <p:spPr bwMode="auto">
              <a:xfrm>
                <a:off x="296236" y="1025883"/>
                <a:ext cx="4709095" cy="22740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  <a:scene3d>
                  <a:camera prst="orthographicFront"/>
                  <a:lightRig rig="glow" dir="t">
                    <a:rot lat="0" lon="0" rev="3600000"/>
                  </a:lightRig>
                </a:scene3d>
                <a:sp3d extrusionH="57150" contourW="38100" prstMaterial="softEdge">
                  <a:bevelT w="12700" h="88900"/>
                  <a:contourClr>
                    <a:srgbClr val="001746"/>
                  </a:contourClr>
                </a:sp3d>
              </a:bodyPr>
              <a:lstStyle/>
              <a:p>
                <a:pPr lvl="0" latinLnBrk="0">
                  <a:lnSpc>
                    <a:spcPct val="110000"/>
                  </a:lnSpc>
                  <a:defRPr/>
                </a:pPr>
                <a:r>
                  <a:rPr kumimoji="0" lang="ko-KR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</a:rPr>
                  <a:t>    □ </a:t>
                </a:r>
                <a:r>
                  <a:rPr kumimoji="0" lang="en-US" altLang="ko-KR" sz="2000" b="0" i="0" u="none" strike="noStrike" kern="15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Y헤드라인M" pitchFamily="18" charset="-127"/>
                    <a:ea typeface="HY헤드라인M" pitchFamily="18" charset="-127"/>
                    <a:cs typeface="Arial" pitchFamily="34" charset="0"/>
                  </a:rPr>
                  <a:t> </a:t>
                </a:r>
                <a:r>
                  <a:rPr lang="ko-KR" altLang="en-US" sz="2000" kern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  <a:cs typeface="Arial" pitchFamily="34" charset="0"/>
                  </a:rPr>
                  <a:t>요   약</a:t>
                </a:r>
                <a:endParaRPr kumimoji="0" lang="en-US" altLang="ko-KR" sz="2000" b="0" i="0" u="none" strike="noStrike" kern="15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Y헤드라인M" pitchFamily="18" charset="-127"/>
                  <a:ea typeface="HY헤드라인M" pitchFamily="18" charset="-127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배경 및 목적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1.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배경 및 목적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556792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임진강 수계는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미계측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영역 존재로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상류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급방류에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따른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사고위험성 높음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방류에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따른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하류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수위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시뮬레이션을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위한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기반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모델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개발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필요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HY헤드라인M" pitchFamily="18" charset="-127"/>
                <a:ea typeface="HY헤드라인M" pitchFamily="18" charset="-127"/>
              </a:rPr>
              <a:t>모델 개발을 통한 합리적인 의사결정 지원</a:t>
            </a:r>
            <a:endParaRPr lang="en-US" altLang="ko-KR" dirty="0">
              <a:solidFill>
                <a:srgbClr val="00206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23A55-F959-4948-9DAA-DD320CC6E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91027"/>
            <a:ext cx="5035330" cy="28302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46CCDC-477A-469B-92FC-4BBA095E335D}"/>
              </a:ext>
            </a:extLst>
          </p:cNvPr>
          <p:cNvSpPr/>
          <p:nvPr/>
        </p:nvSpPr>
        <p:spPr>
          <a:xfrm>
            <a:off x="1589744" y="6090467"/>
            <a:ext cx="2826415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(a) 2017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ko-KR" altLang="en-US" sz="1200" dirty="0" err="1">
                <a:latin typeface="HY헤드라인M" pitchFamily="18" charset="-127"/>
                <a:ea typeface="HY헤드라인M" pitchFamily="18" charset="-127"/>
              </a:rPr>
              <a:t>군남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 홍수조절지 </a:t>
            </a: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방류사진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EFD8D-784F-42DB-9E04-C64ABC564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700" y="2967037"/>
            <a:ext cx="2416289" cy="1639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A3DD24-558F-427F-A2E2-24F5592EA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99" y="4741141"/>
            <a:ext cx="2416289" cy="16562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F480F1-52EF-43AF-BAC6-28D3271DCA04}"/>
              </a:ext>
            </a:extLst>
          </p:cNvPr>
          <p:cNvSpPr/>
          <p:nvPr/>
        </p:nvSpPr>
        <p:spPr>
          <a:xfrm>
            <a:off x="6484955" y="6394276"/>
            <a:ext cx="1633781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(b)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홍수피해</a:t>
            </a: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(2020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년</a:t>
            </a:r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임진강 수계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1.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배경 및 목적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556792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거리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조절지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-B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지점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(25km),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댐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-B(24.8km),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조절지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-C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지점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(56.7km)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예측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도달시간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최고수위 예측 필요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영향인자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강우량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조위 등</a:t>
            </a:r>
            <a:endParaRPr lang="en-US" altLang="ko-KR" dirty="0">
              <a:solidFill>
                <a:srgbClr val="6699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AAA378-6835-4FF3-932B-D01DD69C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6" y="2905147"/>
            <a:ext cx="7840982" cy="383621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9CB912A-E541-43F1-B5DB-D300155187AC}"/>
              </a:ext>
            </a:extLst>
          </p:cNvPr>
          <p:cNvSpPr/>
          <p:nvPr/>
        </p:nvSpPr>
        <p:spPr>
          <a:xfrm>
            <a:off x="3203848" y="4509120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2D6C33-FB82-4282-B26F-E94A9319ED09}"/>
              </a:ext>
            </a:extLst>
          </p:cNvPr>
          <p:cNvSpPr/>
          <p:nvPr/>
        </p:nvSpPr>
        <p:spPr>
          <a:xfrm>
            <a:off x="1907704" y="5301208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76F53E-6DB2-4653-9C36-6C9DEE25CB63}"/>
              </a:ext>
            </a:extLst>
          </p:cNvPr>
          <p:cNvSpPr/>
          <p:nvPr/>
        </p:nvSpPr>
        <p:spPr>
          <a:xfrm>
            <a:off x="4107893" y="3429000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DF4915-A488-4873-B85B-7C6729D98BC3}"/>
              </a:ext>
            </a:extLst>
          </p:cNvPr>
          <p:cNvSpPr/>
          <p:nvPr/>
        </p:nvSpPr>
        <p:spPr>
          <a:xfrm>
            <a:off x="5076056" y="3789040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5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도 달 시 간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3F92F4-24FE-456F-AB81-C956176D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50466"/>
            <a:ext cx="7646289" cy="15266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6ECA1-E9FF-4143-9619-9E685675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" y="4169335"/>
            <a:ext cx="7646289" cy="2575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F8838A-B8A5-4C25-B37D-E7B550879840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도달시간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22B54-153B-47F3-8C43-694E28924A6A}"/>
              </a:ext>
            </a:extLst>
          </p:cNvPr>
          <p:cNvSpPr/>
          <p:nvPr/>
        </p:nvSpPr>
        <p:spPr>
          <a:xfrm>
            <a:off x="475219" y="1556792"/>
            <a:ext cx="8398301" cy="8586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5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방 류 량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최대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15655m</a:t>
            </a:r>
            <a:r>
              <a:rPr lang="en-US" altLang="ko-KR" baseline="30000" dirty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/s,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주요지점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비룡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통일수위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5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도달시간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大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수위 高 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=&gt;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도달시간 짧아짐 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=&gt;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확인필요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다른변수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DC8992-0C67-43D7-880A-2FF51A8FB689}"/>
              </a:ext>
            </a:extLst>
          </p:cNvPr>
          <p:cNvSpPr/>
          <p:nvPr/>
        </p:nvSpPr>
        <p:spPr>
          <a:xfrm>
            <a:off x="5121776" y="2613890"/>
            <a:ext cx="1296144" cy="13911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F1B5EA-DEEC-4A4B-B822-067A1BB99B7D}"/>
              </a:ext>
            </a:extLst>
          </p:cNvPr>
          <p:cNvSpPr/>
          <p:nvPr/>
        </p:nvSpPr>
        <p:spPr>
          <a:xfrm>
            <a:off x="709092" y="4169335"/>
            <a:ext cx="478532" cy="2572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A3BC5E-92B3-4FD8-8D7D-4BBF1EAB76D5}"/>
              </a:ext>
            </a:extLst>
          </p:cNvPr>
          <p:cNvSpPr/>
          <p:nvPr/>
        </p:nvSpPr>
        <p:spPr>
          <a:xfrm>
            <a:off x="2267744" y="4308833"/>
            <a:ext cx="478532" cy="2432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D9C901-561F-4666-9A0E-A34D8CEB45D6}"/>
              </a:ext>
            </a:extLst>
          </p:cNvPr>
          <p:cNvSpPr/>
          <p:nvPr/>
        </p:nvSpPr>
        <p:spPr>
          <a:xfrm>
            <a:off x="1221150" y="4316453"/>
            <a:ext cx="478532" cy="2432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8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도달시간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556792"/>
            <a:ext cx="8398301" cy="1285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/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2020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년도 역대 최대 홍수량 유입 및 방류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조절지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최대 방류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13,781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㎥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/s (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댐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1,950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㎥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/s)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거리별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도달시간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기울기 차이 영향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EL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에 따른 조위 영향 상이</a:t>
            </a:r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5220968F-9839-4415-992F-4B6FE85024B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F251D101-9D5A-4A34-9223-89169EC8395E}"/>
              </a:ext>
            </a:extLst>
          </p:cNvPr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방류 </a:t>
            </a:r>
            <a:r>
              <a:rPr lang="en-US" altLang="ko-KR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vs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수위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096CE-6E3F-40C5-8A9B-0FEC90EC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055649"/>
            <a:ext cx="7488832" cy="34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9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교차 상관관계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도달시간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556792"/>
            <a:ext cx="8710613" cy="8586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방류유량에 따른 체류시간 변화 고려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(50-200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분 이상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급방류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도달시간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(50-70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고려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저수위</a:t>
            </a:r>
            <a:r>
              <a:rPr lang="en-US" altLang="ko-KR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급방류시</a:t>
            </a:r>
            <a:r>
              <a:rPr lang="ko-KR" altLang="en-US" dirty="0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 도달시간 알고리즘 개발필요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191BE8-2227-447E-8DAC-C36EBB943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578" y="2805036"/>
            <a:ext cx="3219369" cy="18157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932608-FE99-4959-A457-411FE9393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92" y="4797152"/>
            <a:ext cx="3557178" cy="20036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1C6E41-5C62-49FE-9CFC-2308090F9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23" y="4750642"/>
            <a:ext cx="3093780" cy="20036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BE839A-FBBA-4DB5-A668-745FF2338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61" y="2805036"/>
            <a:ext cx="3417465" cy="1815769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628430A9-8AA8-49F1-8116-6601E9F273C6}"/>
              </a:ext>
            </a:extLst>
          </p:cNvPr>
          <p:cNvSpPr txBox="1"/>
          <p:nvPr/>
        </p:nvSpPr>
        <p:spPr>
          <a:xfrm flipH="1">
            <a:off x="659653" y="2564904"/>
            <a:ext cx="257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</a:t>
            </a:r>
            <a:r>
              <a:rPr lang="ko-KR" altLang="en-US" sz="1400" dirty="0"/>
              <a:t>전구간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FDFED451-6B96-4BDE-B17C-C003BF7E367E}"/>
              </a:ext>
            </a:extLst>
          </p:cNvPr>
          <p:cNvSpPr txBox="1"/>
          <p:nvPr/>
        </p:nvSpPr>
        <p:spPr>
          <a:xfrm flipH="1">
            <a:off x="4486870" y="2564904"/>
            <a:ext cx="257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- 1</a:t>
            </a:r>
            <a:r>
              <a:rPr lang="ko-KR" altLang="en-US" sz="1400" dirty="0"/>
              <a:t>구간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3FF778C-DC90-4211-9864-FC095BB83690}"/>
              </a:ext>
            </a:extLst>
          </p:cNvPr>
          <p:cNvSpPr txBox="1"/>
          <p:nvPr/>
        </p:nvSpPr>
        <p:spPr>
          <a:xfrm flipH="1">
            <a:off x="797284" y="4615670"/>
            <a:ext cx="257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- 2</a:t>
            </a:r>
            <a:r>
              <a:rPr lang="ko-KR" altLang="en-US" sz="1400" dirty="0"/>
              <a:t>구간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6D98798A-A027-4F73-A1AB-03EE8BCCDA45}"/>
              </a:ext>
            </a:extLst>
          </p:cNvPr>
          <p:cNvSpPr txBox="1"/>
          <p:nvPr/>
        </p:nvSpPr>
        <p:spPr>
          <a:xfrm flipH="1">
            <a:off x="4803554" y="4622075"/>
            <a:ext cx="257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- 3</a:t>
            </a:r>
            <a:r>
              <a:rPr lang="ko-KR" altLang="en-US" sz="1400" dirty="0"/>
              <a:t>구간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29FDB2-7183-42A0-96C3-20828C212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2767" y="8725"/>
            <a:ext cx="2542910" cy="148894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7447D4-A207-440F-9AF3-92FBE5A47C6F}"/>
              </a:ext>
            </a:extLst>
          </p:cNvPr>
          <p:cNvCxnSpPr/>
          <p:nvPr/>
        </p:nvCxnSpPr>
        <p:spPr>
          <a:xfrm>
            <a:off x="5580112" y="3016697"/>
            <a:ext cx="276083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C219AA-CFDE-4BC5-AC41-1AE205F5BDE3}"/>
              </a:ext>
            </a:extLst>
          </p:cNvPr>
          <p:cNvCxnSpPr/>
          <p:nvPr/>
        </p:nvCxnSpPr>
        <p:spPr>
          <a:xfrm>
            <a:off x="5580112" y="5013176"/>
            <a:ext cx="276083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C5DD4-9A7C-4593-AC70-FBAEC40621EA}"/>
              </a:ext>
            </a:extLst>
          </p:cNvPr>
          <p:cNvCxnSpPr/>
          <p:nvPr/>
        </p:nvCxnSpPr>
        <p:spPr>
          <a:xfrm>
            <a:off x="1475656" y="5019523"/>
            <a:ext cx="276083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09EFAB3-A171-41F0-A952-49A4C02B788A}"/>
              </a:ext>
            </a:extLst>
          </p:cNvPr>
          <p:cNvCxnSpPr>
            <a:cxnSpLocks/>
          </p:cNvCxnSpPr>
          <p:nvPr/>
        </p:nvCxnSpPr>
        <p:spPr>
          <a:xfrm>
            <a:off x="1603591" y="3016697"/>
            <a:ext cx="246435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2344E25-88DC-478C-890E-5A198FDDD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883" y="7655"/>
            <a:ext cx="2022117" cy="19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필터링 기법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도달시간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556792"/>
            <a:ext cx="8398301" cy="8586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도달시간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상승구간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50~70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+ alpha(20~60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보정 알고리즘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: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Smoothing+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변화추가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=&gt;KF(f[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수위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solidFill>
                  <a:srgbClr val="6699FF"/>
                </a:solidFill>
                <a:latin typeface="HY헤드라인M" pitchFamily="18" charset="-127"/>
                <a:ea typeface="HY헤드라인M" pitchFamily="18" charset="-127"/>
              </a:rPr>
              <a:t>방류량변화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)]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8FAB8D-1B02-418C-8B63-0B81B4F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1" y="2492896"/>
            <a:ext cx="7776864" cy="40470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397394-3289-442D-8DDF-2F3F46899B7A}"/>
              </a:ext>
            </a:extLst>
          </p:cNvPr>
          <p:cNvSpPr/>
          <p:nvPr/>
        </p:nvSpPr>
        <p:spPr>
          <a:xfrm>
            <a:off x="4788024" y="0"/>
            <a:ext cx="4367918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https://www.hec.usace.army.mil/confluence/hmsdocs/hmsguides/applying-reach-routing-methods-within-hec-hms/applying-the-</a:t>
            </a:r>
            <a:r>
              <a:rPr lang="ko-KR" altLang="en-US" sz="1400" dirty="0">
                <a:solidFill>
                  <a:srgbClr val="6699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muskingum-routing-method</a:t>
            </a:r>
            <a:endParaRPr lang="en-US" altLang="ko-KR" sz="1400" dirty="0">
              <a:solidFill>
                <a:srgbClr val="6699FF"/>
              </a:solidFill>
            </a:endParaRPr>
          </a:p>
          <a:p>
            <a:r>
              <a:rPr lang="en-US" altLang="ko-KR" sz="1400" dirty="0"/>
              <a:t>1) </a:t>
            </a:r>
            <a:r>
              <a:rPr lang="ko-KR" altLang="en-US" sz="1400" dirty="0"/>
              <a:t>최고치</a:t>
            </a:r>
            <a:r>
              <a:rPr lang="en-US" altLang="ko-KR" sz="1400" dirty="0"/>
              <a:t> to </a:t>
            </a:r>
            <a:r>
              <a:rPr lang="ko-KR" altLang="en-US" sz="1400" dirty="0"/>
              <a:t>최고치</a:t>
            </a:r>
            <a:r>
              <a:rPr lang="en-US" altLang="ko-KR" sz="1400" dirty="0"/>
              <a:t>, 2) </a:t>
            </a:r>
            <a:r>
              <a:rPr lang="ko-KR" altLang="en-US" sz="1400" dirty="0" err="1"/>
              <a:t>중간값</a:t>
            </a:r>
            <a:r>
              <a:rPr lang="ko-KR" altLang="en-US" sz="1400" dirty="0"/>
              <a:t> </a:t>
            </a:r>
            <a:r>
              <a:rPr lang="en-US" altLang="ko-KR" sz="1400" dirty="0"/>
              <a:t>to </a:t>
            </a:r>
            <a:r>
              <a:rPr lang="ko-KR" altLang="en-US" sz="1400" dirty="0" err="1"/>
              <a:t>중간값</a:t>
            </a:r>
            <a:r>
              <a:rPr lang="ko-KR" altLang="en-US" sz="1400" dirty="0"/>
              <a:t> </a:t>
            </a:r>
            <a:r>
              <a:rPr lang="en-US" altLang="ko-KR" sz="1400" dirty="0"/>
              <a:t>~~~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259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lang="ko-KR" altLang="en-US" sz="2000" kern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자료수집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실시간예측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BF73C6E2-2CA2-483B-A06D-00B18EA1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0" y="5229374"/>
            <a:ext cx="7934696" cy="122396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F5F553D-7D52-42B0-A09A-6A48EC0625AF}"/>
              </a:ext>
            </a:extLst>
          </p:cNvPr>
          <p:cNvSpPr txBox="1"/>
          <p:nvPr/>
        </p:nvSpPr>
        <p:spPr>
          <a:xfrm>
            <a:off x="360772" y="1570280"/>
            <a:ext cx="3762568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상관계수분석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도달시간 고려 전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B1D55FE-8F55-46C0-B6DD-ECE6F179DB2C}"/>
              </a:ext>
            </a:extLst>
          </p:cNvPr>
          <p:cNvSpPr txBox="1"/>
          <p:nvPr/>
        </p:nvSpPr>
        <p:spPr>
          <a:xfrm>
            <a:off x="562108" y="2045302"/>
            <a:ext cx="93487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대상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C7F650F-1D32-46F3-94DE-BDDAD4F9B1C2}"/>
              </a:ext>
            </a:extLst>
          </p:cNvPr>
          <p:cNvSpPr txBox="1"/>
          <p:nvPr/>
        </p:nvSpPr>
        <p:spPr>
          <a:xfrm>
            <a:off x="764490" y="2370829"/>
            <a:ext cx="5022529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2020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8.1~8.15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자료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(151~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14,478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2017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8.20~8.25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자료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(80~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5,908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2013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7.11~7.26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자료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(210~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9,066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CB54896-DE74-4D3A-B0E9-1AB006D77388}"/>
              </a:ext>
            </a:extLst>
          </p:cNvPr>
          <p:cNvSpPr txBox="1"/>
          <p:nvPr/>
        </p:nvSpPr>
        <p:spPr>
          <a:xfrm>
            <a:off x="562108" y="3861048"/>
            <a:ext cx="1396536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분석결과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A3E8F86-1311-4BE5-8BC1-916476A94857}"/>
              </a:ext>
            </a:extLst>
          </p:cNvPr>
          <p:cNvSpPr txBox="1"/>
          <p:nvPr/>
        </p:nvSpPr>
        <p:spPr>
          <a:xfrm>
            <a:off x="849045" y="4200333"/>
            <a:ext cx="7409179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비룡대교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군남댐과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latin typeface="HY헤드라인M" pitchFamily="18" charset="-127"/>
                <a:ea typeface="HY헤드라인M" pitchFamily="18" charset="-127"/>
              </a:rPr>
              <a:t>한탄강댐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방류량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합을 입력변수로 채택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통일대교수위는 </a:t>
            </a:r>
            <a:r>
              <a:rPr lang="ko-KR" altLang="en-US" dirty="0" err="1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비룡대교에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 비해서는 상관관계 낮음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AA590E-C12F-4077-AD09-7426627B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068" y="0"/>
            <a:ext cx="3412723" cy="30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0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122"/>
          <p:cNvSpPr>
            <a:spLocks noChangeArrowheads="1"/>
          </p:cNvSpPr>
          <p:nvPr/>
        </p:nvSpPr>
        <p:spPr bwMode="auto">
          <a:xfrm>
            <a:off x="246187" y="1196752"/>
            <a:ext cx="8710613" cy="5616624"/>
          </a:xfrm>
          <a:prstGeom prst="roundRect">
            <a:avLst>
              <a:gd name="adj" fmla="val 4694"/>
            </a:avLst>
          </a:prstGeom>
          <a:solidFill>
            <a:srgbClr val="FFFFFF"/>
          </a:solidFill>
          <a:ln w="38100" algn="ctr">
            <a:solidFill>
              <a:srgbClr val="99CC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tIns="36000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900" kern="0" dirty="0">
                <a:solidFill>
                  <a:sysClr val="windowText" lastClr="000000"/>
                </a:solidFill>
                <a:latin typeface="Arial" charset="0"/>
              </a:rPr>
              <a:t> </a:t>
            </a:r>
            <a:endParaRPr lang="en-US" altLang="ko-KR" sz="1900" kern="0" dirty="0">
              <a:solidFill>
                <a:sysClr val="windowText" lastClr="000000"/>
              </a:solidFill>
              <a:latin typeface="Arial" charset="0"/>
            </a:endParaRPr>
          </a:p>
          <a:p>
            <a:pPr lvl="0" latinLnBrk="0">
              <a:lnSpc>
                <a:spcPct val="150000"/>
              </a:lnSpc>
              <a:defRPr/>
            </a:pPr>
            <a:endParaRPr kumimoji="0" lang="en-US" altLang="ko-KR" sz="19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 flipH="1">
            <a:off x="358203" y="885872"/>
            <a:ext cx="2341588" cy="472519"/>
          </a:xfrm>
          <a:prstGeom prst="roundRect">
            <a:avLst>
              <a:gd name="adj" fmla="val 9130"/>
            </a:avLst>
          </a:prstGeom>
          <a:solidFill>
            <a:srgbClr val="BBE0E3">
              <a:lumMod val="75000"/>
            </a:srgbClr>
          </a:solidFill>
          <a:ln w="28575" algn="ctr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808080">
                <a:alpha val="50000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부제목 2"/>
          <p:cNvSpPr>
            <a:spLocks/>
          </p:cNvSpPr>
          <p:nvPr/>
        </p:nvSpPr>
        <p:spPr bwMode="auto">
          <a:xfrm>
            <a:off x="251520" y="982990"/>
            <a:ext cx="2448272" cy="30963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    □ </a:t>
            </a:r>
            <a:r>
              <a:rPr kumimoji="0" lang="en-US" altLang="ko-KR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 </a:t>
            </a:r>
            <a:r>
              <a:rPr kumimoji="0" lang="ko-KR" altLang="en-US" sz="2000" b="0" i="0" u="none" strike="noStrike" kern="15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상관관계</a:t>
            </a:r>
            <a:endParaRPr kumimoji="0" lang="en-US" altLang="ko-KR" sz="2000" b="0" i="0" u="none" strike="noStrike" kern="15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2EDF0-A496-4134-87AC-E152E4B96388}"/>
              </a:ext>
            </a:extLst>
          </p:cNvPr>
          <p:cNvSpPr txBox="1"/>
          <p:nvPr/>
        </p:nvSpPr>
        <p:spPr>
          <a:xfrm>
            <a:off x="107504" y="116633"/>
            <a:ext cx="8784976" cy="4759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extrusionH="57150" contourW="38100" prstMaterial="softEdge">
              <a:bevelT w="12700" h="88900"/>
              <a:contourClr>
                <a:srgbClr val="001746"/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2. 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데이터 분석</a:t>
            </a:r>
            <a:r>
              <a:rPr lang="en-US" altLang="ko-KR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_</a:t>
            </a:r>
            <a:r>
              <a:rPr lang="ko-KR" altLang="en-US" sz="3200" kern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실시간예측</a:t>
            </a:r>
            <a:endParaRPr lang="ko-KR" altLang="en-US" sz="2000" kern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146FB-9EB2-4DFF-853A-8F4BEAFBDA9D}"/>
              </a:ext>
            </a:extLst>
          </p:cNvPr>
          <p:cNvSpPr/>
          <p:nvPr/>
        </p:nvSpPr>
        <p:spPr>
          <a:xfrm>
            <a:off x="475219" y="1412776"/>
            <a:ext cx="8398301" cy="1274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ko-KR" altLang="en-US" dirty="0"/>
              <a:t> 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그림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(a)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에서 강우가 일정부분 수위 상승에 영향을 주는 것으로 보임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 그림</a:t>
            </a: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(b)</a:t>
            </a:r>
            <a:r>
              <a:rPr lang="ko-KR" altLang="en-US" dirty="0">
                <a:latin typeface="HY헤드라인M" pitchFamily="18" charset="-127"/>
                <a:ea typeface="HY헤드라인M" pitchFamily="18" charset="-127"/>
              </a:rPr>
              <a:t>에서 수위변화를 초래하는 것은 </a:t>
            </a:r>
            <a:r>
              <a:rPr lang="ko-KR" altLang="en-US" dirty="0" err="1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방류량변화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(0.67),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강우</a:t>
            </a:r>
            <a:r>
              <a:rPr lang="en-US" altLang="ko-KR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(0.37) </a:t>
            </a:r>
            <a:r>
              <a:rPr lang="ko-KR" altLang="en-US" dirty="0">
                <a:solidFill>
                  <a:srgbClr val="00B0F0"/>
                </a:solidFill>
                <a:latin typeface="HY헤드라인M" pitchFamily="18" charset="-127"/>
                <a:ea typeface="HY헤드라인M" pitchFamily="18" charset="-127"/>
              </a:rPr>
              <a:t>영향</a:t>
            </a:r>
          </a:p>
          <a:p>
            <a:pPr marL="180975" indent="-180975">
              <a:lnSpc>
                <a:spcPct val="150000"/>
              </a:lnSpc>
              <a:buClr>
                <a:srgbClr val="0066FF"/>
              </a:buClr>
              <a:buBlip>
                <a:blip r:embed="rId3"/>
              </a:buBlip>
            </a:pP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100354-79DF-4E1E-9690-BC9BAA14D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1" y="2623721"/>
            <a:ext cx="4061396" cy="20487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F13334-BB96-4BB6-AAEE-5275C66A4475}"/>
              </a:ext>
            </a:extLst>
          </p:cNvPr>
          <p:cNvSpPr/>
          <p:nvPr/>
        </p:nvSpPr>
        <p:spPr>
          <a:xfrm>
            <a:off x="1510273" y="4697911"/>
            <a:ext cx="2173993" cy="396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/>
              </a:rPr>
              <a:t>(a)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휴먼명조"/>
              </a:rPr>
              <a:t>강우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/>
              </a:rPr>
              <a:t>vs </a:t>
            </a:r>
            <a:r>
              <a:rPr lang="ko-KR" altLang="en-US" sz="1400" kern="0" dirty="0" err="1">
                <a:solidFill>
                  <a:srgbClr val="000000"/>
                </a:solidFill>
                <a:latin typeface="휴먼명조"/>
                <a:ea typeface="휴먼명조"/>
              </a:rPr>
              <a:t>비룡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휴먼명조"/>
              </a:rPr>
              <a:t> 수위변화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B36193-F744-46DB-B700-000C67FF496D}"/>
              </a:ext>
            </a:extLst>
          </p:cNvPr>
          <p:cNvSpPr/>
          <p:nvPr/>
        </p:nvSpPr>
        <p:spPr>
          <a:xfrm>
            <a:off x="6372200" y="4568279"/>
            <a:ext cx="1146468" cy="396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  <a:ea typeface="휴먼명조"/>
              </a:rPr>
              <a:t>(b) </a:t>
            </a:r>
            <a:r>
              <a:rPr lang="ko-KR" altLang="en-US" sz="1400" kern="0" dirty="0">
                <a:solidFill>
                  <a:srgbClr val="000000"/>
                </a:solidFill>
                <a:latin typeface="휴먼명조"/>
                <a:ea typeface="휴먼명조"/>
              </a:rPr>
              <a:t>상관관계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152F7E-EF96-4D52-A44C-773026329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6139"/>
              </p:ext>
            </p:extLst>
          </p:nvPr>
        </p:nvGraphicFramePr>
        <p:xfrm>
          <a:off x="728684" y="5311346"/>
          <a:ext cx="6789984" cy="883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397">
                  <a:extLst>
                    <a:ext uri="{9D8B030D-6E8A-4147-A177-3AD203B41FA5}">
                      <a16:colId xmlns:a16="http://schemas.microsoft.com/office/drawing/2014/main" val="2280097095"/>
                    </a:ext>
                  </a:extLst>
                </a:gridCol>
                <a:gridCol w="2450805">
                  <a:extLst>
                    <a:ext uri="{9D8B030D-6E8A-4147-A177-3AD203B41FA5}">
                      <a16:colId xmlns:a16="http://schemas.microsoft.com/office/drawing/2014/main" val="1463455780"/>
                    </a:ext>
                  </a:extLst>
                </a:gridCol>
                <a:gridCol w="2380782">
                  <a:extLst>
                    <a:ext uri="{9D8B030D-6E8A-4147-A177-3AD203B41FA5}">
                      <a16:colId xmlns:a16="http://schemas.microsoft.com/office/drawing/2014/main" val="509637789"/>
                    </a:ext>
                  </a:extLst>
                </a:gridCol>
              </a:tblGrid>
              <a:tr h="43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임진교강우</a:t>
                      </a:r>
                      <a:r>
                        <a:rPr lang="en-US" altLang="ko-KR" sz="1200" dirty="0">
                          <a:sym typeface="Symbol" panose="05050102010706020507" pitchFamily="18" charset="2"/>
                        </a:rPr>
                        <a:t></a:t>
                      </a:r>
                      <a:r>
                        <a:rPr lang="ko-KR" altLang="en-US" sz="1200" dirty="0" err="1">
                          <a:sym typeface="Symbol" panose="05050102010706020507" pitchFamily="18" charset="2"/>
                        </a:rPr>
                        <a:t>비룡대교수위차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임진교강우</a:t>
                      </a:r>
                      <a:r>
                        <a:rPr lang="en-US" altLang="ko-KR" sz="1200" dirty="0">
                          <a:sym typeface="Symbol" panose="05050102010706020507" pitchFamily="18" charset="2"/>
                        </a:rPr>
                        <a:t></a:t>
                      </a:r>
                      <a:r>
                        <a:rPr lang="ko-KR" altLang="en-US" sz="1200" dirty="0">
                          <a:sym typeface="Symbol" panose="05050102010706020507" pitchFamily="18" charset="2"/>
                        </a:rPr>
                        <a:t>통일대교수위차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692470"/>
                  </a:ext>
                </a:extLst>
              </a:tr>
              <a:tr h="450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상관관계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0.341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C00000"/>
                          </a:solidFill>
                        </a:rPr>
                        <a:t>0.059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97195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BC2FEF-A997-42A1-9983-620C837C9D69}"/>
              </a:ext>
            </a:extLst>
          </p:cNvPr>
          <p:cNvSpPr/>
          <p:nvPr/>
        </p:nvSpPr>
        <p:spPr>
          <a:xfrm>
            <a:off x="791096" y="6293278"/>
            <a:ext cx="6268063" cy="381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ko-KR" altLang="en-US" sz="1400" dirty="0">
                <a:latin typeface="HY헤드라인M" pitchFamily="18" charset="-127"/>
                <a:ea typeface="HY헤드라인M" pitchFamily="18" charset="-127"/>
              </a:rPr>
              <a:t>통일대교에 수위가 영향 없어 보이는 이유</a:t>
            </a:r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?  </a:t>
            </a:r>
            <a:r>
              <a:rPr lang="ko-KR" altLang="en-US" sz="1400" dirty="0">
                <a:latin typeface="HY헤드라인M" pitchFamily="18" charset="-127"/>
                <a:ea typeface="HY헤드라인M" pitchFamily="18" charset="-127"/>
              </a:rPr>
              <a:t>조위변화에 따른 수위변화 잦음</a:t>
            </a:r>
            <a:endParaRPr lang="ko-KR" altLang="en-US" sz="1400" dirty="0">
              <a:solidFill>
                <a:srgbClr val="00B0F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93D297-F88E-4171-8DD8-1018AFBC5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94973"/>
              </p:ext>
            </p:extLst>
          </p:nvPr>
        </p:nvGraphicFramePr>
        <p:xfrm>
          <a:off x="4659462" y="2460714"/>
          <a:ext cx="4061394" cy="210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99">
                  <a:extLst>
                    <a:ext uri="{9D8B030D-6E8A-4147-A177-3AD203B41FA5}">
                      <a16:colId xmlns:a16="http://schemas.microsoft.com/office/drawing/2014/main" val="2888595481"/>
                    </a:ext>
                  </a:extLst>
                </a:gridCol>
                <a:gridCol w="676899">
                  <a:extLst>
                    <a:ext uri="{9D8B030D-6E8A-4147-A177-3AD203B41FA5}">
                      <a16:colId xmlns:a16="http://schemas.microsoft.com/office/drawing/2014/main" val="3131252493"/>
                    </a:ext>
                  </a:extLst>
                </a:gridCol>
                <a:gridCol w="676899">
                  <a:extLst>
                    <a:ext uri="{9D8B030D-6E8A-4147-A177-3AD203B41FA5}">
                      <a16:colId xmlns:a16="http://schemas.microsoft.com/office/drawing/2014/main" val="1562759876"/>
                    </a:ext>
                  </a:extLst>
                </a:gridCol>
                <a:gridCol w="676899">
                  <a:extLst>
                    <a:ext uri="{9D8B030D-6E8A-4147-A177-3AD203B41FA5}">
                      <a16:colId xmlns:a16="http://schemas.microsoft.com/office/drawing/2014/main" val="78479756"/>
                    </a:ext>
                  </a:extLst>
                </a:gridCol>
                <a:gridCol w="676899">
                  <a:extLst>
                    <a:ext uri="{9D8B030D-6E8A-4147-A177-3AD203B41FA5}">
                      <a16:colId xmlns:a16="http://schemas.microsoft.com/office/drawing/2014/main" val="1688196755"/>
                    </a:ext>
                  </a:extLst>
                </a:gridCol>
                <a:gridCol w="676899">
                  <a:extLst>
                    <a:ext uri="{9D8B030D-6E8A-4147-A177-3AD203B41FA5}">
                      <a16:colId xmlns:a16="http://schemas.microsoft.com/office/drawing/2014/main" val="86069385"/>
                    </a:ext>
                  </a:extLst>
                </a:gridCol>
              </a:tblGrid>
              <a:tr h="46427"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rgbClr val="C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임진교강우</a:t>
                      </a:r>
                      <a:endParaRPr lang="ko-KR" altLang="en-US" sz="800" kern="1200" dirty="0">
                        <a:solidFill>
                          <a:srgbClr val="C0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방류량합계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방류량차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비룡수위차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시간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비룡수위차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(t-1)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71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임진교강우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7086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방류량합계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723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방류량차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9247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비룡수위차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시간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rgbClr val="C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0.90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120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비룡해발수위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rgbClr val="C00000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-0.09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  <a:cs typeface="+mn-c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kern="1200" dirty="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839815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F8BF4CBD-92E4-4547-B274-41099CD4D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01" y="0"/>
            <a:ext cx="1583640" cy="14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11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대검찰청">
  <a:themeElements>
    <a:clrScheme name="대검찰청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대검찰청">
      <a:majorFont>
        <a:latin typeface="HY견고딕"/>
        <a:ea typeface="HY견고딕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chemeClr val="bg1"/>
            </a:gs>
            <a:gs pos="100000">
              <a:srgbClr val="F2EEDE"/>
            </a:gs>
          </a:gsLst>
          <a:lin ang="5400000" scaled="1"/>
        </a:gradFill>
        <a:ln w="12700" algn="ctr">
          <a:solidFill>
            <a:srgbClr val="905E28"/>
          </a:solidFill>
          <a:round/>
          <a:headEnd/>
          <a:tailEnd/>
        </a:ln>
      </a:spPr>
      <a:bodyPr wrap="none" anchor="ctr"/>
      <a:lstStyle>
        <a:defPPr marL="261938" indent="-261938" algn="l" fontAlgn="ctr">
          <a:lnSpc>
            <a:spcPct val="100000"/>
          </a:lnSpc>
          <a:spcBef>
            <a:spcPct val="50000"/>
          </a:spcBef>
          <a:buFontTx/>
          <a:buBlip>
            <a:blip xmlns:r="http://schemas.openxmlformats.org/officeDocument/2006/relationships" r:embed="rId1"/>
          </a:buBlip>
          <a:defRPr sz="1800" dirty="0">
            <a:solidFill>
              <a:srgbClr val="000000"/>
            </a:solidFill>
            <a:latin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5138" marR="0" indent="-465138" algn="l" defTabSz="914400" rtl="0" eaLnBrk="1" fontAlgn="base" latinLnBrk="1" hangingPunct="1">
          <a:lnSpc>
            <a:spcPct val="120000"/>
          </a:lnSpc>
          <a:spcBef>
            <a:spcPct val="20000"/>
          </a:spcBef>
          <a:spcAft>
            <a:spcPct val="0"/>
          </a:spcAft>
          <a:buClr>
            <a:srgbClr val="336699"/>
          </a:buClr>
          <a:buSzPct val="90000"/>
          <a:buFont typeface="Wingdings" pitchFamily="2" charset="2"/>
          <a:buChar char="§"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대검찰청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검찰청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검찰청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검찰청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검찰청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검찰청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대검찰청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7379</TotalTime>
  <Words>1012</Words>
  <Application>Microsoft Office PowerPoint</Application>
  <PresentationFormat>화면 슬라이드 쇼(4:3)</PresentationFormat>
  <Paragraphs>262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HY견고딕</vt:lpstr>
      <vt:lpstr>HY중고딕</vt:lpstr>
      <vt:lpstr>HY헤드라인M</vt:lpstr>
      <vt:lpstr>굴림</vt:lpstr>
      <vt:lpstr>맑은 고딕</vt:lpstr>
      <vt:lpstr>한양신명조</vt:lpstr>
      <vt:lpstr>휴먼명조</vt:lpstr>
      <vt:lpstr>Arial</vt:lpstr>
      <vt:lpstr>Franklin Gothic Book</vt:lpstr>
      <vt:lpstr>Symbol</vt:lpstr>
      <vt:lpstr>Wingdings</vt:lpstr>
      <vt:lpstr>Wingdings 2</vt:lpstr>
      <vt:lpstr>대검찰청</vt:lpstr>
      <vt:lpstr>테크닉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한국수자원공사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K-water</dc:creator>
  <cp:lastModifiedBy>kwater</cp:lastModifiedBy>
  <cp:revision>503</cp:revision>
  <cp:lastPrinted>2021-03-18T00:08:58Z</cp:lastPrinted>
  <dcterms:created xsi:type="dcterms:W3CDTF">2012-05-15T12:51:35Z</dcterms:created>
  <dcterms:modified xsi:type="dcterms:W3CDTF">2022-10-12T06:54:46Z</dcterms:modified>
</cp:coreProperties>
</file>